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mp3" ContentType="audio/m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4" d="100"/>
          <a:sy n="84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19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19113"/>
            <a:ext cx="657169" cy="1238250"/>
          </a:xfrm>
          <a:prstGeom prst="rect">
            <a:avLst/>
          </a:prstGeom>
          <a:solidFill>
            <a:srgbClr val="A9D0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1885931" y="2200238"/>
            <a:ext cx="2714625" cy="47625"/>
          </a:xfrm>
          <a:prstGeom prst="rect">
            <a:avLst/>
          </a:prstGeom>
          <a:solidFill>
            <a:srgbClr val="95B7E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2"/>
          <p:cNvSpPr/>
          <p:nvPr/>
        </p:nvSpPr>
        <p:spPr>
          <a:xfrm>
            <a:off x="4572000" y="2200238"/>
            <a:ext cx="11430000" cy="47625"/>
          </a:xfrm>
          <a:prstGeom prst="rect">
            <a:avLst/>
          </a:prstGeom>
          <a:solidFill>
            <a:srgbClr val="F6AD5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1142999" y="1143000"/>
            <a:ext cx="12022891" cy="18783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6300" b="1" kern="0" spc="63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PPTX に、 </a:t>
            </a:r>
            <a:r>
              <a:rPr lang="en-US" sz="6300" b="1" kern="0" spc="63" dirty="0" err="1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声を、吹き込みます</a:t>
            </a:r>
            <a:r>
              <a:rPr lang="en-US" sz="6300" b="1" kern="0" spc="63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。</a:t>
            </a:r>
            <a:endParaRPr lang="en-US" sz="6300" dirty="0"/>
          </a:p>
        </p:txBody>
      </p:sp>
      <p:sp>
        <p:nvSpPr>
          <p:cNvPr id="8" name="Text 6"/>
          <p:cNvSpPr/>
          <p:nvPr/>
        </p:nvSpPr>
        <p:spPr>
          <a:xfrm>
            <a:off x="1142999" y="2949866"/>
            <a:ext cx="14716125" cy="39240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240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 が読んで、台本を書き、音声に変えて、スライドに埋め込んで、お返しします。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1142999" y="4044273"/>
            <a:ext cx="3871857" cy="3269475"/>
          </a:xfrm>
          <a:prstGeom prst="roundRect">
            <a:avLst>
              <a:gd name="adj" fmla="val 1748"/>
            </a:avLst>
          </a:prstGeom>
          <a:solidFill>
            <a:srgbClr val="FFFFFF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Shape 8"/>
          <p:cNvSpPr/>
          <p:nvPr/>
        </p:nvSpPr>
        <p:spPr>
          <a:xfrm>
            <a:off x="1320384" y="4602658"/>
            <a:ext cx="3517088" cy="9525"/>
          </a:xfrm>
          <a:prstGeom prst="rect">
            <a:avLst/>
          </a:prstGeom>
          <a:solidFill>
            <a:srgbClr val="EFF1F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9"/>
          <p:cNvSpPr/>
          <p:nvPr/>
        </p:nvSpPr>
        <p:spPr>
          <a:xfrm>
            <a:off x="1320384" y="4221658"/>
            <a:ext cx="381856" cy="3047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01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1740265" y="4305001"/>
            <a:ext cx="791784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UPLOAD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1320384" y="4741905"/>
            <a:ext cx="3517088" cy="1504838"/>
          </a:xfrm>
          <a:prstGeom prst="roundRect">
            <a:avLst>
              <a:gd name="adj" fmla="val 2532"/>
            </a:avLst>
          </a:prstGeom>
          <a:solidFill>
            <a:srgbClr val="F7F8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690" y="4875199"/>
            <a:ext cx="2220473" cy="123825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320384" y="6380037"/>
            <a:ext cx="3622600" cy="2780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35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スライドを送る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1320384" y="6696204"/>
            <a:ext cx="3622600" cy="478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.pptx をそのまま預けてください。レイアウトには触れません。</a:t>
            </a:r>
            <a:endParaRPr lang="en-US" sz="10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903" y="4564520"/>
            <a:ext cx="171431" cy="171431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186287" y="4044273"/>
            <a:ext cx="3871950" cy="3269475"/>
          </a:xfrm>
          <a:prstGeom prst="roundRect">
            <a:avLst>
              <a:gd name="adj" fmla="val 1748"/>
            </a:avLst>
          </a:prstGeom>
          <a:solidFill>
            <a:srgbClr val="FFFFFF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5"/>
          <p:cNvSpPr/>
          <p:nvPr/>
        </p:nvSpPr>
        <p:spPr>
          <a:xfrm>
            <a:off x="5363672" y="4602658"/>
            <a:ext cx="3517181" cy="9525"/>
          </a:xfrm>
          <a:prstGeom prst="rect">
            <a:avLst/>
          </a:prstGeom>
          <a:solidFill>
            <a:srgbClr val="EFF1F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5363672" y="4221658"/>
            <a:ext cx="381856" cy="3047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02</a:t>
            </a:r>
            <a:endParaRPr lang="en-US" sz="2100" dirty="0"/>
          </a:p>
        </p:txBody>
      </p:sp>
      <p:sp>
        <p:nvSpPr>
          <p:cNvPr id="21" name="Text 17"/>
          <p:cNvSpPr/>
          <p:nvPr/>
        </p:nvSpPr>
        <p:spPr>
          <a:xfrm>
            <a:off x="5783553" y="4305001"/>
            <a:ext cx="2072264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3F73B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SCRIPT &amp; SYNTHESIZE</a:t>
            </a:r>
            <a:endParaRPr lang="en-US" sz="1050" dirty="0"/>
          </a:p>
        </p:txBody>
      </p:sp>
      <p:sp>
        <p:nvSpPr>
          <p:cNvPr id="22" name="Shape 18"/>
          <p:cNvSpPr/>
          <p:nvPr/>
        </p:nvSpPr>
        <p:spPr>
          <a:xfrm>
            <a:off x="5363672" y="4741905"/>
            <a:ext cx="3517181" cy="1504838"/>
          </a:xfrm>
          <a:prstGeom prst="roundRect">
            <a:avLst>
              <a:gd name="adj" fmla="val 2532"/>
            </a:avLst>
          </a:prstGeom>
          <a:solidFill>
            <a:srgbClr val="F7F8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0259" y="4875199"/>
            <a:ext cx="2964005" cy="123825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5363672" y="6380037"/>
            <a:ext cx="3622696" cy="2780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35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 が台本を書き、声に変える</a:t>
            </a:r>
            <a:endParaRPr lang="en-US" sz="1350" dirty="0"/>
          </a:p>
        </p:txBody>
      </p:sp>
      <p:sp>
        <p:nvSpPr>
          <p:cNvPr id="25" name="Text 20"/>
          <p:cNvSpPr/>
          <p:nvPr/>
        </p:nvSpPr>
        <p:spPr>
          <a:xfrm>
            <a:off x="5363672" y="6696204"/>
            <a:ext cx="3622696" cy="478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話し言葉で読みやすい台本を生成し、自然な音声に合成します。</a:t>
            </a:r>
            <a:endParaRPr lang="en-US" sz="1050" dirty="0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284" y="4564520"/>
            <a:ext cx="171431" cy="171431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9229668" y="4044273"/>
            <a:ext cx="3871950" cy="3269475"/>
          </a:xfrm>
          <a:prstGeom prst="roundRect">
            <a:avLst>
              <a:gd name="adj" fmla="val 1748"/>
            </a:avLst>
          </a:prstGeom>
          <a:solidFill>
            <a:srgbClr val="FFFFFF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Shape 22"/>
          <p:cNvSpPr/>
          <p:nvPr/>
        </p:nvSpPr>
        <p:spPr>
          <a:xfrm>
            <a:off x="9407053" y="4602658"/>
            <a:ext cx="3517181" cy="9525"/>
          </a:xfrm>
          <a:prstGeom prst="rect">
            <a:avLst/>
          </a:prstGeom>
          <a:solidFill>
            <a:srgbClr val="EFF1F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3"/>
          <p:cNvSpPr/>
          <p:nvPr/>
        </p:nvSpPr>
        <p:spPr>
          <a:xfrm>
            <a:off x="9407053" y="4221658"/>
            <a:ext cx="381856" cy="3047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03</a:t>
            </a:r>
            <a:endParaRPr lang="en-US" sz="2100" dirty="0"/>
          </a:p>
        </p:txBody>
      </p:sp>
      <p:sp>
        <p:nvSpPr>
          <p:cNvPr id="30" name="Text 24"/>
          <p:cNvSpPr/>
          <p:nvPr/>
        </p:nvSpPr>
        <p:spPr>
          <a:xfrm>
            <a:off x="9826934" y="4305001"/>
            <a:ext cx="69355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C8821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EMBED</a:t>
            </a:r>
            <a:endParaRPr lang="en-US" sz="1050" dirty="0"/>
          </a:p>
        </p:txBody>
      </p:sp>
      <p:sp>
        <p:nvSpPr>
          <p:cNvPr id="31" name="Shape 25"/>
          <p:cNvSpPr/>
          <p:nvPr/>
        </p:nvSpPr>
        <p:spPr>
          <a:xfrm>
            <a:off x="9407053" y="4741905"/>
            <a:ext cx="3517181" cy="1504838"/>
          </a:xfrm>
          <a:prstGeom prst="roundRect">
            <a:avLst>
              <a:gd name="adj" fmla="val 2532"/>
            </a:avLst>
          </a:prstGeom>
          <a:solidFill>
            <a:srgbClr val="F7F8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411" y="4875199"/>
            <a:ext cx="2306463" cy="1238250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9407053" y="6380037"/>
            <a:ext cx="3622696" cy="2780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35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スライドに埋め込む</a:t>
            </a:r>
            <a:endParaRPr lang="en-US" sz="1350" dirty="0"/>
          </a:p>
        </p:txBody>
      </p:sp>
      <p:sp>
        <p:nvSpPr>
          <p:cNvPr id="34" name="Text 27"/>
          <p:cNvSpPr/>
          <p:nvPr/>
        </p:nvSpPr>
        <p:spPr>
          <a:xfrm>
            <a:off x="9407053" y="6696204"/>
            <a:ext cx="3622696" cy="478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各スライドに対応する音声を、PPTX の中に直接書き込みます。</a:t>
            </a:r>
            <a:endParaRPr lang="en-US" sz="1050" dirty="0"/>
          </a:p>
        </p:txBody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5665" y="4564520"/>
            <a:ext cx="171431" cy="171431"/>
          </a:xfrm>
          <a:prstGeom prst="rect">
            <a:avLst/>
          </a:prstGeom>
        </p:spPr>
      </p:pic>
      <p:sp>
        <p:nvSpPr>
          <p:cNvPr id="36" name="Shape 28"/>
          <p:cNvSpPr/>
          <p:nvPr/>
        </p:nvSpPr>
        <p:spPr>
          <a:xfrm>
            <a:off x="13273049" y="4044273"/>
            <a:ext cx="3871950" cy="3269475"/>
          </a:xfrm>
          <a:prstGeom prst="roundRect">
            <a:avLst>
              <a:gd name="adj" fmla="val 1748"/>
            </a:avLst>
          </a:prstGeom>
          <a:solidFill>
            <a:srgbClr val="FFFFFF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Shape 29"/>
          <p:cNvSpPr/>
          <p:nvPr/>
        </p:nvSpPr>
        <p:spPr>
          <a:xfrm>
            <a:off x="13450434" y="4602658"/>
            <a:ext cx="3517181" cy="9525"/>
          </a:xfrm>
          <a:prstGeom prst="rect">
            <a:avLst/>
          </a:prstGeom>
          <a:solidFill>
            <a:srgbClr val="EFF1F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8" name="Text 30"/>
          <p:cNvSpPr/>
          <p:nvPr/>
        </p:nvSpPr>
        <p:spPr>
          <a:xfrm>
            <a:off x="13450434" y="4221658"/>
            <a:ext cx="381856" cy="3047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04</a:t>
            </a:r>
            <a:endParaRPr lang="en-US" sz="2100" dirty="0"/>
          </a:p>
        </p:txBody>
      </p:sp>
      <p:sp>
        <p:nvSpPr>
          <p:cNvPr id="39" name="Text 31"/>
          <p:cNvSpPr/>
          <p:nvPr/>
        </p:nvSpPr>
        <p:spPr>
          <a:xfrm>
            <a:off x="13870315" y="4305001"/>
            <a:ext cx="882476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PRESENT</a:t>
            </a:r>
            <a:endParaRPr lang="en-US" sz="1050" dirty="0"/>
          </a:p>
        </p:txBody>
      </p:sp>
      <p:sp>
        <p:nvSpPr>
          <p:cNvPr id="40" name="Shape 32"/>
          <p:cNvSpPr/>
          <p:nvPr/>
        </p:nvSpPr>
        <p:spPr>
          <a:xfrm>
            <a:off x="13450434" y="4741905"/>
            <a:ext cx="3517181" cy="1504838"/>
          </a:xfrm>
          <a:prstGeom prst="roundRect">
            <a:avLst>
              <a:gd name="adj" fmla="val 2532"/>
            </a:avLst>
          </a:prstGeom>
          <a:solidFill>
            <a:srgbClr val="F7F8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4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02577" y="4875199"/>
            <a:ext cx="2518409" cy="1238250"/>
          </a:xfrm>
          <a:prstGeom prst="rect">
            <a:avLst/>
          </a:prstGeom>
        </p:spPr>
      </p:pic>
      <p:sp>
        <p:nvSpPr>
          <p:cNvPr id="42" name="Text 33"/>
          <p:cNvSpPr/>
          <p:nvPr/>
        </p:nvSpPr>
        <p:spPr>
          <a:xfrm>
            <a:off x="13450434" y="6380037"/>
            <a:ext cx="3622696" cy="2780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35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スライドが、しゃべりだす</a:t>
            </a:r>
            <a:endParaRPr lang="en-US" sz="1350" dirty="0"/>
          </a:p>
        </p:txBody>
      </p:sp>
      <p:sp>
        <p:nvSpPr>
          <p:cNvPr id="43" name="Text 34"/>
          <p:cNvSpPr/>
          <p:nvPr/>
        </p:nvSpPr>
        <p:spPr>
          <a:xfrm>
            <a:off x="13450434" y="6696204"/>
            <a:ext cx="3622696" cy="478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 err="1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受け取った瞬間から、スライドは自分で発表を始められます</a:t>
            </a: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。</a:t>
            </a:r>
            <a:endParaRPr lang="en-US" sz="1050" dirty="0"/>
          </a:p>
        </p:txBody>
      </p:sp>
      <p:sp>
        <p:nvSpPr>
          <p:cNvPr id="44" name="Shape 35"/>
          <p:cNvSpPr/>
          <p:nvPr/>
        </p:nvSpPr>
        <p:spPr>
          <a:xfrm>
            <a:off x="1143000" y="8376397"/>
            <a:ext cx="16002000" cy="599963"/>
          </a:xfrm>
          <a:prstGeom prst="rect">
            <a:avLst/>
          </a:prstGeom>
          <a:solidFill>
            <a:srgbClr val="EEF6D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5" name="Shape 36"/>
          <p:cNvSpPr/>
          <p:nvPr/>
        </p:nvSpPr>
        <p:spPr>
          <a:xfrm>
            <a:off x="1143000" y="8376397"/>
            <a:ext cx="53578" cy="599963"/>
          </a:xfrm>
          <a:prstGeom prst="rect">
            <a:avLst/>
          </a:prstGeom>
          <a:solidFill>
            <a:srgbClr val="A9D0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6" name="Text 37"/>
          <p:cNvSpPr/>
          <p:nvPr/>
        </p:nvSpPr>
        <p:spPr>
          <a:xfrm>
            <a:off x="1444191" y="8575175"/>
            <a:ext cx="74257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REVIEW</a:t>
            </a:r>
            <a:endParaRPr lang="en-US" sz="1050" dirty="0"/>
          </a:p>
        </p:txBody>
      </p:sp>
      <p:pic>
        <p:nvPicPr>
          <p:cNvPr id="4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1069" y="8562060"/>
            <a:ext cx="228544" cy="228544"/>
          </a:xfrm>
          <a:prstGeom prst="rect">
            <a:avLst/>
          </a:prstGeom>
        </p:spPr>
      </p:pic>
      <p:sp>
        <p:nvSpPr>
          <p:cNvPr id="48" name="Text 38"/>
          <p:cNvSpPr/>
          <p:nvPr/>
        </p:nvSpPr>
        <p:spPr>
          <a:xfrm>
            <a:off x="2715157" y="8457767"/>
            <a:ext cx="12037634" cy="3852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気になる台本があれば、</a:t>
            </a:r>
            <a:r>
              <a:rPr lang="en-US" sz="1600" dirty="0">
                <a:solidFill>
                  <a:srgbClr val="7BA841"/>
                </a:solidFill>
                <a:highlight>
                  <a:srgbClr val="FFFFFF"/>
                </a:highlight>
                <a:latin typeface="SFMono-Regular" pitchFamily="34" charset="0"/>
                <a:ea typeface="SFMono-Regular" pitchFamily="34" charset="-122"/>
                <a:cs typeface="SFMono-Regular" pitchFamily="34" charset="-120"/>
              </a:rPr>
              <a:t>review.docx </a:t>
            </a:r>
            <a:r>
              <a:rPr lang="en-US" sz="1600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を編集して送り返すだけ。変更したスライドだけを、もう一度ナレーションし直します。</a:t>
            </a:r>
            <a:endParaRPr lang="en-US" sz="1600" dirty="0"/>
          </a:p>
        </p:txBody>
      </p:sp>
      <p:sp>
        <p:nvSpPr>
          <p:cNvPr id="49" name="Text 39"/>
          <p:cNvSpPr/>
          <p:nvPr/>
        </p:nvSpPr>
        <p:spPr>
          <a:xfrm>
            <a:off x="1687830" y="9767962"/>
            <a:ext cx="14912340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1125" kern="0" spc="4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@Scilong.llc All Rights Reserved.</a:t>
            </a:r>
            <a:endParaRPr lang="en-US" sz="1125" dirty="0"/>
          </a:p>
        </p:txBody>
      </p:sp>
      <p:sp>
        <p:nvSpPr>
          <p:cNvPr id="50" name="Text 40"/>
          <p:cNvSpPr/>
          <p:nvPr/>
        </p:nvSpPr>
        <p:spPr>
          <a:xfrm>
            <a:off x="17407682" y="9767962"/>
            <a:ext cx="385018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12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 / 8</a:t>
            </a:r>
            <a:endParaRPr lang="en-US" sz="1125" dirty="0"/>
          </a:p>
        </p:txBody>
      </p:sp>
      <p:pic>
        <p:nvPicPr>
          <p:cNvPr id="51" name="narration_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64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5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19113"/>
            <a:ext cx="657169" cy="1238250"/>
          </a:xfrm>
          <a:prstGeom prst="rect">
            <a:avLst/>
          </a:prstGeom>
          <a:solidFill>
            <a:srgbClr val="A9D0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1885931" y="2200238"/>
            <a:ext cx="2714625" cy="47625"/>
          </a:xfrm>
          <a:prstGeom prst="rect">
            <a:avLst/>
          </a:prstGeom>
          <a:solidFill>
            <a:srgbClr val="95B7E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2"/>
          <p:cNvSpPr/>
          <p:nvPr/>
        </p:nvSpPr>
        <p:spPr>
          <a:xfrm>
            <a:off x="4572000" y="2200238"/>
            <a:ext cx="11430000" cy="47625"/>
          </a:xfrm>
          <a:prstGeom prst="rect">
            <a:avLst/>
          </a:prstGeom>
          <a:solidFill>
            <a:srgbClr val="F6AD5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1885931" y="742931"/>
            <a:ext cx="6036677" cy="58671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600" b="1" kern="0" spc="36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01 — スライドを送る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885931" y="2552681"/>
            <a:ext cx="15716841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250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テンプレートも、レイアウトも、フォントも、</a:t>
            </a:r>
            <a:r>
              <a:rPr lang="en-US" sz="2250" b="1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こちらでは触りません。 </a:t>
            </a:r>
            <a:r>
              <a:rPr lang="en-US" sz="2250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あなたが作ったままの形で受け取ります。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1885931" y="3371794"/>
            <a:ext cx="998079" cy="316632"/>
          </a:xfrm>
          <a:prstGeom prst="roundRect">
            <a:avLst>
              <a:gd name="adj" fmla="val 9025"/>
            </a:avLst>
          </a:prstGeom>
          <a:solidFill>
            <a:srgbClr val="A9D0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2038331" y="3428944"/>
            <a:ext cx="769479" cy="240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68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01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2903220" y="3425171"/>
            <a:ext cx="1720007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UPLOAD ・ INTAKE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1143000" y="4095750"/>
            <a:ext cx="7946708" cy="14095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kern="0" spc="45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スライドを、 そのまま送る。</a:t>
            </a:r>
            <a:endParaRPr lang="en-US" sz="4500" dirty="0"/>
          </a:p>
        </p:txBody>
      </p:sp>
      <p:sp>
        <p:nvSpPr>
          <p:cNvPr id="11" name="Text 9"/>
          <p:cNvSpPr/>
          <p:nvPr/>
        </p:nvSpPr>
        <p:spPr>
          <a:xfrm>
            <a:off x="1143000" y="5714814"/>
            <a:ext cx="7946708" cy="6209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.pptx ファイルを一つお預けください。社内のスタイルガイドや既存のレイアウトはそのままに、ナレーション処理だけを上に重ねます。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1143000" y="6450025"/>
            <a:ext cx="7946708" cy="6209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「再デザインされて返ってくる」ことはありません。お渡しした見た目のまま、声だけが追加されて戻ります。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1143000" y="7261417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2"/>
          <p:cNvSpPr/>
          <p:nvPr/>
        </p:nvSpPr>
        <p:spPr>
          <a:xfrm>
            <a:off x="1320385" y="7419733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SUPPORTED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1320385" y="7751713"/>
            <a:ext cx="1652569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.pptx (PowerPoint 2016+)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320385" y="7971792"/>
            <a:ext cx="1641500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Up to 200 slides / 250MB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095875" y="7261417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5273260" y="7419733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SECURITY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5273260" y="7751713"/>
            <a:ext cx="903684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SOC 2 Type II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5273260" y="7971792"/>
            <a:ext cx="1786979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Files deleted within 30 days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10620375" y="4095750"/>
            <a:ext cx="5334000" cy="4882734"/>
          </a:xfrm>
          <a:prstGeom prst="roundRect">
            <a:avLst>
              <a:gd name="adj" fmla="val 1071"/>
            </a:avLst>
          </a:prstGeom>
          <a:solidFill>
            <a:srgbClr val="F7F8FA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854" y="4406429"/>
            <a:ext cx="4712643" cy="4712643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143000" y="9183346"/>
            <a:ext cx="16002000" cy="9525"/>
          </a:xfrm>
          <a:prstGeom prst="rect">
            <a:avLst/>
          </a:prstGeom>
          <a:solidFill>
            <a:srgbClr val="E2E5E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6950459" y="9322594"/>
            <a:ext cx="791784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UPLOAD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7780269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7955793" y="9322594"/>
            <a:ext cx="628445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WRITE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8622264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8797789" y="9322594"/>
            <a:ext cx="61281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VOICE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9448633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9624157" y="9322594"/>
            <a:ext cx="69355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EMBED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10355740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10531264" y="9322594"/>
            <a:ext cx="882476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PRESENT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1687830" y="9767962"/>
            <a:ext cx="14912340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1125" kern="0" spc="4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@Scilong.llc All Rights Reserved.</a:t>
            </a:r>
            <a:endParaRPr lang="en-US" sz="1125" dirty="0"/>
          </a:p>
        </p:txBody>
      </p:sp>
      <p:sp>
        <p:nvSpPr>
          <p:cNvPr id="34" name="Text 31"/>
          <p:cNvSpPr/>
          <p:nvPr/>
        </p:nvSpPr>
        <p:spPr>
          <a:xfrm>
            <a:off x="17407682" y="9767962"/>
            <a:ext cx="385018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12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 / 8</a:t>
            </a:r>
            <a:endParaRPr lang="en-US" sz="1125" dirty="0"/>
          </a:p>
        </p:txBody>
      </p:sp>
      <p:pic>
        <p:nvPicPr>
          <p:cNvPr id="35" name="narration_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62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19113"/>
            <a:ext cx="657169" cy="1238250"/>
          </a:xfrm>
          <a:prstGeom prst="rect">
            <a:avLst/>
          </a:prstGeom>
          <a:solidFill>
            <a:srgbClr val="A9D0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1885931" y="2200238"/>
            <a:ext cx="2714625" cy="47625"/>
          </a:xfrm>
          <a:prstGeom prst="rect">
            <a:avLst/>
          </a:prstGeom>
          <a:solidFill>
            <a:srgbClr val="95B7E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2"/>
          <p:cNvSpPr/>
          <p:nvPr/>
        </p:nvSpPr>
        <p:spPr>
          <a:xfrm>
            <a:off x="4572000" y="2200238"/>
            <a:ext cx="11430000" cy="47625"/>
          </a:xfrm>
          <a:prstGeom prst="rect">
            <a:avLst/>
          </a:prstGeom>
          <a:solidFill>
            <a:srgbClr val="F6AD5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1885931" y="742931"/>
            <a:ext cx="7939234" cy="58671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600" b="1" kern="0" spc="36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02 — 台本を書き、声に変える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885931" y="2552681"/>
            <a:ext cx="15716841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250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スライドの内容を読み解き、</a:t>
            </a:r>
            <a:r>
              <a:rPr lang="en-US" sz="2250" b="1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話し言葉のナレーション台本 </a:t>
            </a:r>
            <a:r>
              <a:rPr lang="en-US" sz="2250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を起こして、自然な音声に合成します。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1885931" y="3371794"/>
            <a:ext cx="998079" cy="316632"/>
          </a:xfrm>
          <a:prstGeom prst="roundRect">
            <a:avLst>
              <a:gd name="adj" fmla="val 9025"/>
            </a:avLst>
          </a:prstGeom>
          <a:solidFill>
            <a:srgbClr val="95B7E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2038331" y="3428944"/>
            <a:ext cx="769479" cy="240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68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02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2903220" y="3425171"/>
            <a:ext cx="2104355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SCRIPT ・ SYNTHESIZE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1142999" y="4095750"/>
            <a:ext cx="8267607" cy="14095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kern="0" spc="45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 が台本を書き、 声に変える。</a:t>
            </a:r>
            <a:endParaRPr lang="en-US" sz="4500" dirty="0"/>
          </a:p>
        </p:txBody>
      </p:sp>
      <p:sp>
        <p:nvSpPr>
          <p:cNvPr id="11" name="Text 9"/>
          <p:cNvSpPr/>
          <p:nvPr/>
        </p:nvSpPr>
        <p:spPr>
          <a:xfrm>
            <a:off x="1143000" y="5714814"/>
            <a:ext cx="7946708" cy="6209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各スライドの内容を読み解き、話し言葉のナレーション台本を起こします。それを自然な音声に合成して、声をつくります。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1143000" y="6450025"/>
            <a:ext cx="7946708" cy="3295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固有名詞や読み方を辞書に登録すれば、社名や製品名も正確に発音します。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1143000" y="6969993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2"/>
          <p:cNvSpPr/>
          <p:nvPr/>
        </p:nvSpPr>
        <p:spPr>
          <a:xfrm>
            <a:off x="1320385" y="7128309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3F73B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VOICE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1320385" y="7460289"/>
            <a:ext cx="1206271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Japanese · English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320385" y="7680368"/>
            <a:ext cx="1566063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Male / Female / Neutral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095875" y="6969993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5273260" y="7128309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3F73B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STYLE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5273260" y="7460289"/>
            <a:ext cx="2058870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Conversational, business-formal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5273260" y="7680368"/>
            <a:ext cx="1751354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Custom prompts supported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10620375" y="4095750"/>
            <a:ext cx="5334000" cy="4957873"/>
          </a:xfrm>
          <a:prstGeom prst="roundRect">
            <a:avLst>
              <a:gd name="adj" fmla="val 1071"/>
            </a:avLst>
          </a:prstGeom>
          <a:solidFill>
            <a:srgbClr val="F7F8FA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8033" y="4892040"/>
            <a:ext cx="4712643" cy="3519763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143000" y="9183346"/>
            <a:ext cx="16002000" cy="9525"/>
          </a:xfrm>
          <a:prstGeom prst="rect">
            <a:avLst/>
          </a:prstGeom>
          <a:solidFill>
            <a:srgbClr val="E2E5E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6950459" y="9322594"/>
            <a:ext cx="791784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UPLOAD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7780269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7955793" y="9322594"/>
            <a:ext cx="628445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3F73B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WRITE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8622264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8797789" y="9322594"/>
            <a:ext cx="61281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3F73B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VOICE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9448633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9624157" y="9322594"/>
            <a:ext cx="69355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EMBED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10355740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10531264" y="9322594"/>
            <a:ext cx="882476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PRESENT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1687830" y="9767962"/>
            <a:ext cx="14912340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1125" kern="0" spc="4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@Scilong.llc All Rights Reserved.</a:t>
            </a:r>
            <a:endParaRPr lang="en-US" sz="1125" dirty="0"/>
          </a:p>
        </p:txBody>
      </p:sp>
      <p:sp>
        <p:nvSpPr>
          <p:cNvPr id="34" name="Text 31"/>
          <p:cNvSpPr/>
          <p:nvPr/>
        </p:nvSpPr>
        <p:spPr>
          <a:xfrm>
            <a:off x="17407682" y="9767962"/>
            <a:ext cx="385018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12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 / 8</a:t>
            </a:r>
            <a:endParaRPr lang="en-US" sz="1125" dirty="0"/>
          </a:p>
        </p:txBody>
      </p:sp>
      <p:pic>
        <p:nvPicPr>
          <p:cNvPr id="35" name="narration_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68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19113"/>
            <a:ext cx="657169" cy="1238250"/>
          </a:xfrm>
          <a:prstGeom prst="rect">
            <a:avLst/>
          </a:prstGeom>
          <a:solidFill>
            <a:srgbClr val="A9D0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1885931" y="2200238"/>
            <a:ext cx="2714625" cy="47625"/>
          </a:xfrm>
          <a:prstGeom prst="rect">
            <a:avLst/>
          </a:prstGeom>
          <a:solidFill>
            <a:srgbClr val="95B7E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2"/>
          <p:cNvSpPr/>
          <p:nvPr/>
        </p:nvSpPr>
        <p:spPr>
          <a:xfrm>
            <a:off x="4572000" y="2200238"/>
            <a:ext cx="11430000" cy="47625"/>
          </a:xfrm>
          <a:prstGeom prst="rect">
            <a:avLst/>
          </a:prstGeom>
          <a:solidFill>
            <a:srgbClr val="F6AD5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1885931" y="742931"/>
            <a:ext cx="6987956" cy="58671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600" b="1" kern="0" spc="36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03 — スライドに埋め込む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885931" y="2552681"/>
            <a:ext cx="15716841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250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音声は外部リンクではなく、</a:t>
            </a:r>
            <a:r>
              <a:rPr lang="en-US" sz="2250" b="1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各スライドに対応した audio として PPTX の中に直接埋め込み</a:t>
            </a:r>
            <a:r>
              <a:rPr lang="en-US" sz="2250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。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1885931" y="3371794"/>
            <a:ext cx="998079" cy="316632"/>
          </a:xfrm>
          <a:prstGeom prst="roundRect">
            <a:avLst>
              <a:gd name="adj" fmla="val 9025"/>
            </a:avLst>
          </a:prstGeom>
          <a:solidFill>
            <a:srgbClr val="F6AD5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2038331" y="3428944"/>
            <a:ext cx="769479" cy="240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68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03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2903220" y="3425171"/>
            <a:ext cx="178911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EMBED ・ PACKAGE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1143000" y="4095750"/>
            <a:ext cx="8443132" cy="14095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kern="0" spc="45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スライドの 中に、住まわせる。</a:t>
            </a:r>
            <a:endParaRPr lang="en-US" sz="4500" dirty="0"/>
          </a:p>
        </p:txBody>
      </p:sp>
      <p:sp>
        <p:nvSpPr>
          <p:cNvPr id="11" name="Text 9"/>
          <p:cNvSpPr/>
          <p:nvPr/>
        </p:nvSpPr>
        <p:spPr>
          <a:xfrm>
            <a:off x="1143000" y="5714814"/>
            <a:ext cx="7946708" cy="6209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音声は外部リンクではありません。各スライドに対応した audio として、PPTX の中に直接埋め込んで返します。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1143000" y="6450025"/>
            <a:ext cx="7946708" cy="3295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そのまま社外に共有しても、別の PowerPoint で開いても、声はちゃんとついていきます。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1143000" y="6969993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2"/>
          <p:cNvSpPr/>
          <p:nvPr/>
        </p:nvSpPr>
        <p:spPr>
          <a:xfrm>
            <a:off x="1320385" y="7128309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C8821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FORMAT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1320385" y="7460289"/>
            <a:ext cx="1528204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Embedded audio (M4A)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320385" y="7680368"/>
            <a:ext cx="1169715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~1.5 MB / minute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095875" y="6969993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5273260" y="7128309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C8821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COMPATIBILITY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5273260" y="7460289"/>
            <a:ext cx="1393329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PowerPoint, Keynote,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5273260" y="7680368"/>
            <a:ext cx="1351378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Google Slides import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10620375" y="4095750"/>
            <a:ext cx="5334000" cy="4910248"/>
          </a:xfrm>
          <a:prstGeom prst="roundRect">
            <a:avLst>
              <a:gd name="adj" fmla="val 1071"/>
            </a:avLst>
          </a:prstGeom>
          <a:solidFill>
            <a:srgbClr val="F7F8FA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814" y="4406429"/>
            <a:ext cx="4712643" cy="4712643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143000" y="9183346"/>
            <a:ext cx="16002000" cy="9525"/>
          </a:xfrm>
          <a:prstGeom prst="rect">
            <a:avLst/>
          </a:prstGeom>
          <a:solidFill>
            <a:srgbClr val="E2E5E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6950459" y="9322594"/>
            <a:ext cx="791784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UPLOAD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7780269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7955793" y="9322594"/>
            <a:ext cx="628445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WRITE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8622264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8797789" y="9322594"/>
            <a:ext cx="61281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VOICE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9448633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9624157" y="9322594"/>
            <a:ext cx="69355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C8821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EMBED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10355740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10531264" y="9322594"/>
            <a:ext cx="882476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PRESENT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1687830" y="9767962"/>
            <a:ext cx="14912340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1125" kern="0" spc="4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@Scilong.llc All Rights Reserved.</a:t>
            </a:r>
            <a:endParaRPr lang="en-US" sz="1125" dirty="0"/>
          </a:p>
        </p:txBody>
      </p:sp>
      <p:sp>
        <p:nvSpPr>
          <p:cNvPr id="34" name="Text 31"/>
          <p:cNvSpPr/>
          <p:nvPr/>
        </p:nvSpPr>
        <p:spPr>
          <a:xfrm>
            <a:off x="17407682" y="9767962"/>
            <a:ext cx="385018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12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 / 8</a:t>
            </a:r>
            <a:endParaRPr lang="en-US" sz="1125" dirty="0"/>
          </a:p>
        </p:txBody>
      </p:sp>
      <p:pic>
        <p:nvPicPr>
          <p:cNvPr id="35" name="narration_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56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19113"/>
            <a:ext cx="657169" cy="1238250"/>
          </a:xfrm>
          <a:prstGeom prst="rect">
            <a:avLst/>
          </a:prstGeom>
          <a:solidFill>
            <a:srgbClr val="A9D0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1885931" y="2200238"/>
            <a:ext cx="2714625" cy="47625"/>
          </a:xfrm>
          <a:prstGeom prst="rect">
            <a:avLst/>
          </a:prstGeom>
          <a:solidFill>
            <a:srgbClr val="95B7E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2"/>
          <p:cNvSpPr/>
          <p:nvPr/>
        </p:nvSpPr>
        <p:spPr>
          <a:xfrm>
            <a:off x="4572000" y="2200238"/>
            <a:ext cx="11430000" cy="47625"/>
          </a:xfrm>
          <a:prstGeom prst="rect">
            <a:avLst/>
          </a:prstGeom>
          <a:solidFill>
            <a:srgbClr val="F6AD5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1885931" y="742931"/>
            <a:ext cx="8377173" cy="58671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600" b="1" kern="0" spc="36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04 — スライドが、しゃべりだす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885931" y="2552681"/>
            <a:ext cx="15716841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250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受け取った瞬間から、</a:t>
            </a:r>
            <a:r>
              <a:rPr lang="en-US" sz="2250" b="1" kern="0" spc="22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デッキは自分で発表を始められます。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1885931" y="3371794"/>
            <a:ext cx="998079" cy="316632"/>
          </a:xfrm>
          <a:prstGeom prst="roundRect">
            <a:avLst>
              <a:gd name="adj" fmla="val 9025"/>
            </a:avLst>
          </a:prstGeom>
          <a:solidFill>
            <a:srgbClr val="7BA84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2038331" y="3428944"/>
            <a:ext cx="769479" cy="240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68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STEP 04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2903220" y="3425171"/>
            <a:ext cx="1918506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PRESENT ・ DELIVER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1143000" y="4095750"/>
            <a:ext cx="7946708" cy="14095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kern="0" spc="45" dirty="0">
                <a:solidFill>
                  <a:srgbClr val="2D2D2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スライドが、 しゃべりだす。</a:t>
            </a:r>
            <a:endParaRPr lang="en-US" sz="4500" dirty="0"/>
          </a:p>
        </p:txBody>
      </p:sp>
      <p:sp>
        <p:nvSpPr>
          <p:cNvPr id="11" name="Text 9"/>
          <p:cNvSpPr/>
          <p:nvPr/>
        </p:nvSpPr>
        <p:spPr>
          <a:xfrm>
            <a:off x="1143000" y="5714814"/>
            <a:ext cx="7946708" cy="6209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受け取った瞬間から、デッキは自分で発表を始められます。共有しても、書き出しても、声はちゃんとついていきます。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1143000" y="6450025"/>
            <a:ext cx="7946708" cy="3295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動画として書き出すことも、自動再生のキオスクモードで設置することもできます。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1143000" y="6969993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2"/>
          <p:cNvSpPr/>
          <p:nvPr/>
        </p:nvSpPr>
        <p:spPr>
          <a:xfrm>
            <a:off x="1320385" y="7128309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EXPORT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1320385" y="7460289"/>
            <a:ext cx="1296963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.pptx, .mp4 (1080p),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320385" y="7680368"/>
            <a:ext cx="1045257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HTML self-host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095875" y="6969993"/>
            <a:ext cx="3762375" cy="1053052"/>
          </a:xfrm>
          <a:prstGeom prst="roundRect">
            <a:avLst>
              <a:gd name="adj" fmla="val 3618"/>
            </a:avLst>
          </a:prstGeom>
          <a:solidFill>
            <a:srgbClr val="F7F8FA"/>
          </a:solidFill>
          <a:ln w="5953">
            <a:solidFill>
              <a:srgbClr val="EFF1F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5273260" y="7128309"/>
            <a:ext cx="3509834" cy="2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USE CASES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5273260" y="7460289"/>
            <a:ext cx="1648290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Sales decks · IR · Training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5273260" y="7680368"/>
            <a:ext cx="1014747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050" dirty="0">
                <a:solidFill>
                  <a:srgbClr val="555555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Async briefings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10620375" y="4095750"/>
            <a:ext cx="5334000" cy="4957873"/>
          </a:xfrm>
          <a:prstGeom prst="roundRect">
            <a:avLst>
              <a:gd name="adj" fmla="val 1071"/>
            </a:avLst>
          </a:prstGeom>
          <a:solidFill>
            <a:srgbClr val="F7F8FA"/>
          </a:solidFill>
          <a:ln w="5953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054" y="4406429"/>
            <a:ext cx="4712643" cy="4712643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1143000" y="9183346"/>
            <a:ext cx="16002000" cy="9525"/>
          </a:xfrm>
          <a:prstGeom prst="rect">
            <a:avLst/>
          </a:prstGeom>
          <a:solidFill>
            <a:srgbClr val="E2E5E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6950459" y="9322594"/>
            <a:ext cx="791784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UPLOAD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7780269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7955793" y="9322594"/>
            <a:ext cx="628445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WRITE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8622264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8797789" y="9322594"/>
            <a:ext cx="61281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VOICE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9448633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9624157" y="9322594"/>
            <a:ext cx="693558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EMBED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10355740" y="9322594"/>
            <a:ext cx="137499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B9C2C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·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10531264" y="9322594"/>
            <a:ext cx="882476" cy="24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050" b="1" kern="0" spc="189" dirty="0">
                <a:solidFill>
                  <a:srgbClr val="7BA8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PRESENT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1687830" y="9767962"/>
            <a:ext cx="14912340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1125" kern="0" spc="4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@Scilong.llc All Rights Reserved.</a:t>
            </a:r>
            <a:endParaRPr lang="en-US" sz="1125" dirty="0"/>
          </a:p>
        </p:txBody>
      </p:sp>
      <p:sp>
        <p:nvSpPr>
          <p:cNvPr id="34" name="Text 31"/>
          <p:cNvSpPr/>
          <p:nvPr/>
        </p:nvSpPr>
        <p:spPr>
          <a:xfrm>
            <a:off x="17407682" y="9767962"/>
            <a:ext cx="385018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125" dirty="0">
                <a:solidFill>
                  <a:srgbClr val="999999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6 / 8</a:t>
            </a:r>
            <a:endParaRPr lang="en-US" sz="1125" dirty="0"/>
          </a:p>
        </p:txBody>
      </p:sp>
      <p:pic>
        <p:nvPicPr>
          <p:cNvPr id="35" name="narration_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Click="0" advTm="57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402</Words>
  <Application>Microsoft Macintosh PowerPoint</Application>
  <PresentationFormat>ユーザー設定</PresentationFormat>
  <Paragraphs>123</Paragraphs>
  <Slides>5</Slides>
  <Notes>5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SFMono-Regular</vt:lpstr>
      <vt:lpstr>Yu Gothic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Scilong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Scilong AutoNarrator Sample</dc:title>
  <dc:subject>Scilong AutoNarrator Sample</dc:subject>
  <dc:creator>Scilong</dc:creator>
  <cp:lastModifiedBy>Scilong</cp:lastModifiedBy>
  <cp:revision>11</cp:revision>
  <dcterms:created xsi:type="dcterms:W3CDTF">2026-04-28T03:22:50Z</dcterms:created>
  <dcterms:modified xsi:type="dcterms:W3CDTF">2026-04-28T05:21:40Z</dcterms:modified>
</cp:coreProperties>
</file>